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9" r:id="rId4"/>
    <p:sldId id="261" r:id="rId5"/>
    <p:sldId id="262" r:id="rId6"/>
    <p:sldId id="273" r:id="rId7"/>
    <p:sldId id="274" r:id="rId8"/>
    <p:sldId id="275" r:id="rId9"/>
    <p:sldId id="276" r:id="rId10"/>
    <p:sldId id="277"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p:restoredLeft sz="34580"/>
    <p:restoredTop sz="86410"/>
  </p:normalViewPr>
  <p:slideViewPr>
    <p:cSldViewPr>
      <p:cViewPr varScale="1">
        <p:scale>
          <a:sx n="63" d="100"/>
          <a:sy n="63" d="100"/>
        </p:scale>
        <p:origin x="822" y="72"/>
      </p:cViewPr>
      <p:guideLst>
        <p:guide orient="horz" pos="2160"/>
        <p:guide pos="2880"/>
      </p:guideLst>
    </p:cSldViewPr>
  </p:slideViewPr>
  <p:outlineViewPr>
    <p:cViewPr>
      <p:scale>
        <a:sx n="33" d="100"/>
        <a:sy n="33" d="100"/>
      </p:scale>
      <p:origin x="0" y="-4620"/>
    </p:cViewPr>
  </p:outlineViewPr>
  <p:notesTextViewPr>
    <p:cViewPr>
      <p:scale>
        <a:sx n="100" d="100"/>
        <a:sy n="100" d="100"/>
      </p:scale>
      <p:origin x="0" y="0"/>
    </p:cViewPr>
  </p:notesTextViewPr>
  <p:sorterViewPr>
    <p:cViewPr>
      <p:scale>
        <a:sx n="100" d="100"/>
        <a:sy n="100" d="100"/>
      </p:scale>
      <p:origin x="0" y="-996"/>
    </p:cViewPr>
  </p:sorterViewPr>
  <p:notesViewPr>
    <p:cSldViewPr>
      <p:cViewPr>
        <p:scale>
          <a:sx n="120" d="100"/>
          <a:sy n="120" d="100"/>
        </p:scale>
        <p:origin x="1458" y="-17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E05C0E-4558-44F9-AAEE-0CD62B7ED637}" type="datetimeFigureOut">
              <a:rPr lang="nl-NL" smtClean="0"/>
              <a:t>1-3-2019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000A70-6E84-4CE6-9D5F-934CC368EC0D}" type="slidenum">
              <a:rPr lang="nl-NL" smtClean="0"/>
              <a:t>‹nr.›</a:t>
            </a:fld>
            <a:endParaRPr lang="nl-NL"/>
          </a:p>
        </p:txBody>
      </p:sp>
    </p:spTree>
    <p:extLst>
      <p:ext uri="{BB962C8B-B14F-4D97-AF65-F5344CB8AC3E}">
        <p14:creationId xmlns:p14="http://schemas.microsoft.com/office/powerpoint/2010/main" val="64081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1</a:t>
            </a:fld>
            <a:endParaRPr lang="nl-NL"/>
          </a:p>
        </p:txBody>
      </p:sp>
    </p:spTree>
    <p:extLst>
      <p:ext uri="{BB962C8B-B14F-4D97-AF65-F5344CB8AC3E}">
        <p14:creationId xmlns:p14="http://schemas.microsoft.com/office/powerpoint/2010/main" val="2297852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Maak in een groepje een presentatie of een filmpje of individueel een verslag (minimaal 2 en maximaal 4 A-4tjes) van een ADL handeling. </a:t>
            </a:r>
          </a:p>
          <a:p>
            <a:r>
              <a:rPr lang="nl-NL" dirty="0"/>
              <a:t>Benoem aspecten die bij de handeling horen zoals:</a:t>
            </a:r>
          </a:p>
          <a:p>
            <a:r>
              <a:rPr lang="nl-NL" dirty="0"/>
              <a:t>- Waarom moet je het doen bij de cliënt?</a:t>
            </a:r>
          </a:p>
          <a:p>
            <a:r>
              <a:rPr lang="nl-NL" dirty="0"/>
              <a:t>- Wat heb je nodig?</a:t>
            </a:r>
          </a:p>
          <a:p>
            <a:r>
              <a:rPr lang="nl-NL" dirty="0"/>
              <a:t>- Hoe voer je de handeling uit?</a:t>
            </a:r>
          </a:p>
          <a:p>
            <a:r>
              <a:rPr lang="nl-NL" dirty="0"/>
              <a:t>- Met welke aspecten rondom schaamte en privacy moet je rekening houden?</a:t>
            </a:r>
          </a:p>
          <a:p>
            <a:endParaRPr lang="nl-NL" dirty="0"/>
          </a:p>
          <a:p>
            <a:r>
              <a:rPr lang="nl-NL" dirty="0"/>
              <a:t>Presentatie of filmpje wordt in de les van week 5 van dit blok gegeven of getoond. </a:t>
            </a:r>
          </a:p>
          <a:p>
            <a:r>
              <a:rPr lang="nl-NL"/>
              <a:t>Een verslag dient voorafgaand aan de les te zijn ingeleverd bij de docent. </a:t>
            </a:r>
          </a:p>
          <a:p>
            <a:endParaRPr lang="nl-NL"/>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10</a:t>
            </a:fld>
            <a:endParaRPr lang="nl-NL"/>
          </a:p>
        </p:txBody>
      </p:sp>
    </p:spTree>
    <p:extLst>
      <p:ext uri="{BB962C8B-B14F-4D97-AF65-F5344CB8AC3E}">
        <p14:creationId xmlns:p14="http://schemas.microsoft.com/office/powerpoint/2010/main" val="321563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332656" y="4400550"/>
            <a:ext cx="6192688" cy="3987874"/>
          </a:xfrm>
        </p:spPr>
        <p:txBody>
          <a:bodyPr/>
          <a:lstStyle/>
          <a:p>
            <a:r>
              <a:rPr lang="nl-NL" dirty="0"/>
              <a:t>Moment van zindelijkheid training verschilt van kind tot kind. Gemiddeld is een kind:</a:t>
            </a:r>
          </a:p>
          <a:p>
            <a:r>
              <a:rPr lang="nl-NL" dirty="0"/>
              <a:t>Overdag 2-3jaar zindelijk.</a:t>
            </a:r>
          </a:p>
          <a:p>
            <a:r>
              <a:rPr lang="nl-NL" dirty="0" err="1"/>
              <a:t>S’nachts</a:t>
            </a:r>
            <a:r>
              <a:rPr lang="nl-NL" dirty="0"/>
              <a:t> rond 4jaar zindelijk. </a:t>
            </a:r>
          </a:p>
          <a:p>
            <a:r>
              <a:rPr lang="nl-NL" dirty="0"/>
              <a:t>Kind moet lichamelijk in staat zijn om zindelijk te worden: controle over de sluitspieren en het voelen aankomen.</a:t>
            </a:r>
          </a:p>
          <a:p>
            <a:r>
              <a:rPr lang="nl-NL" dirty="0"/>
              <a:t>Kind moet psychisch in staat zijn om zindelijk te worden: Ze moeten schoon willen blijven en een luier vies vinden. </a:t>
            </a:r>
          </a:p>
          <a:p>
            <a:endParaRPr lang="nl-NL" dirty="0"/>
          </a:p>
          <a:p>
            <a:r>
              <a:rPr lang="nl-NL" dirty="0"/>
              <a:t>Kind leren zindelijk worden:</a:t>
            </a:r>
          </a:p>
          <a:p>
            <a:r>
              <a:rPr lang="nl-NL" dirty="0"/>
              <a:t>Heb geduld! Regelmatig op een potje zetten (direct na eten,  voor- en na slapen </a:t>
            </a:r>
            <a:r>
              <a:rPr lang="nl-NL" dirty="0" err="1"/>
              <a:t>etc</a:t>
            </a:r>
            <a:r>
              <a:rPr lang="nl-NL" dirty="0"/>
              <a:t>) en prijzen als er wat in komt. Leer direct de hygiëne aan. Gebruik wc papier en handen wassen etc. </a:t>
            </a:r>
            <a:endParaRPr lang="nl-NL" dirty="0" smtClean="0"/>
          </a:p>
          <a:p>
            <a:endParaRPr lang="nl-NL" dirty="0"/>
          </a:p>
          <a:p>
            <a:endParaRPr lang="nl-NL" dirty="0" smtClean="0"/>
          </a:p>
          <a:p>
            <a:r>
              <a:rPr lang="nl-NL" dirty="0" smtClean="0"/>
              <a:t>Soorten incontinentiemateriaal: </a:t>
            </a:r>
          </a:p>
          <a:p>
            <a:r>
              <a:rPr lang="nl-NL" dirty="0" smtClean="0"/>
              <a:t>Luiers </a:t>
            </a:r>
            <a:endParaRPr lang="nl-NL" dirty="0"/>
          </a:p>
          <a:p>
            <a:r>
              <a:rPr lang="nl-NL" dirty="0"/>
              <a:t>Slips </a:t>
            </a:r>
          </a:p>
          <a:p>
            <a:r>
              <a:rPr lang="nl-NL" dirty="0"/>
              <a:t>Fixatiebroekje </a:t>
            </a:r>
          </a:p>
          <a:p>
            <a:r>
              <a:rPr lang="nl-NL" dirty="0"/>
              <a:t>Pants</a:t>
            </a:r>
          </a:p>
          <a:p>
            <a:r>
              <a:rPr lang="nl-NL" dirty="0" err="1"/>
              <a:t>Flex</a:t>
            </a:r>
            <a:r>
              <a:rPr lang="nl-NL" dirty="0"/>
              <a:t>  </a:t>
            </a:r>
          </a:p>
          <a:p>
            <a:r>
              <a:rPr lang="nl-NL" dirty="0"/>
              <a:t>Matje </a:t>
            </a:r>
          </a:p>
          <a:p>
            <a:r>
              <a:rPr lang="nl-NL" dirty="0"/>
              <a:t>Inleggers</a:t>
            </a:r>
          </a:p>
          <a:p>
            <a:endParaRPr lang="nl-NL" dirty="0"/>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2</a:t>
            </a:fld>
            <a:endParaRPr lang="nl-NL"/>
          </a:p>
        </p:txBody>
      </p:sp>
    </p:spTree>
    <p:extLst>
      <p:ext uri="{BB962C8B-B14F-4D97-AF65-F5344CB8AC3E}">
        <p14:creationId xmlns:p14="http://schemas.microsoft.com/office/powerpoint/2010/main" val="2814383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Aandachtspunten </a:t>
            </a:r>
            <a:r>
              <a:rPr lang="nl-NL" dirty="0" smtClean="0"/>
              <a:t>hoe om te gaan met schaamte:</a:t>
            </a:r>
            <a:endParaRPr lang="nl-NL" dirty="0"/>
          </a:p>
          <a:p>
            <a:r>
              <a:rPr lang="nl-NL" dirty="0"/>
              <a:t>Gene of schaamte (vanuit de kant van de student of de zorgvrager)</a:t>
            </a:r>
          </a:p>
          <a:p>
            <a:r>
              <a:rPr lang="nl-NL" dirty="0"/>
              <a:t>Privacy (deuren/ gordijnen dicht, intieme delen indien mogelijk bedekken met een handdoek, beroepsgeheim </a:t>
            </a:r>
            <a:r>
              <a:rPr lang="nl-NL" dirty="0" err="1"/>
              <a:t>etc</a:t>
            </a:r>
            <a:r>
              <a:rPr lang="nl-NL" dirty="0"/>
              <a:t>)</a:t>
            </a:r>
          </a:p>
          <a:p>
            <a:endParaRPr lang="nl-NL" dirty="0"/>
          </a:p>
          <a:p>
            <a:r>
              <a:rPr lang="nl-NL" dirty="0"/>
              <a:t>Tijdens de ADL komt de student in de intieme zone van een ander. Daar </a:t>
            </a:r>
            <a:r>
              <a:rPr lang="nl-NL" dirty="0" smtClean="0"/>
              <a:t>moet </a:t>
            </a:r>
            <a:r>
              <a:rPr lang="nl-NL" dirty="0"/>
              <a:t>bewust en discreet mee </a:t>
            </a:r>
            <a:r>
              <a:rPr lang="nl-NL" dirty="0" smtClean="0"/>
              <a:t>worden omgegaan.</a:t>
            </a:r>
            <a:endParaRPr lang="nl-NL" dirty="0"/>
          </a:p>
          <a:p>
            <a:r>
              <a:rPr lang="nl-NL" dirty="0"/>
              <a:t>Adviseer studenten dat mochten ze een vervelende ervaring hebben tijdens bijv. de ADL (seksuele bedreiging op welk vlak dan ook, of elk ander onprettig gevoel) dat ze dit bespreekbaar moeten maken bij de werkbegeleider of een docent op school.</a:t>
            </a:r>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3</a:t>
            </a:fld>
            <a:endParaRPr lang="nl-NL"/>
          </a:p>
        </p:txBody>
      </p:sp>
    </p:spTree>
    <p:extLst>
      <p:ext uri="{BB962C8B-B14F-4D97-AF65-F5344CB8AC3E}">
        <p14:creationId xmlns:p14="http://schemas.microsoft.com/office/powerpoint/2010/main" val="3682268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332656" y="4400550"/>
            <a:ext cx="6336704" cy="3600450"/>
          </a:xfrm>
        </p:spPr>
        <p:txBody>
          <a:bodyPr/>
          <a:lstStyle/>
          <a:p>
            <a:r>
              <a:rPr lang="nl-NL" dirty="0" smtClean="0"/>
              <a:t>Wel doen:</a:t>
            </a:r>
          </a:p>
          <a:p>
            <a:pPr marL="171450" indent="-171450">
              <a:buFontTx/>
              <a:buChar char="-"/>
            </a:pPr>
            <a:r>
              <a:rPr lang="nl-NL" dirty="0" smtClean="0"/>
              <a:t>Schaamte </a:t>
            </a:r>
            <a:r>
              <a:rPr lang="nl-NL" dirty="0"/>
              <a:t>bespreekbaar maken kan de lucht klaren.</a:t>
            </a:r>
          </a:p>
          <a:p>
            <a:pPr marL="171450" indent="-171450">
              <a:buFontTx/>
              <a:buChar char="-"/>
            </a:pPr>
            <a:r>
              <a:rPr lang="nl-NL" dirty="0"/>
              <a:t>Vraag hoe de zorgvrager </a:t>
            </a:r>
            <a:r>
              <a:rPr lang="nl-NL" dirty="0" smtClean="0"/>
              <a:t>de handeling </a:t>
            </a:r>
            <a:r>
              <a:rPr lang="nl-NL" dirty="0"/>
              <a:t>gedaan wil </a:t>
            </a:r>
            <a:r>
              <a:rPr lang="nl-NL" dirty="0" smtClean="0"/>
              <a:t>hebben.</a:t>
            </a:r>
          </a:p>
          <a:p>
            <a:pPr marL="171450" indent="-171450">
              <a:buFontTx/>
              <a:buChar char="-"/>
            </a:pPr>
            <a:r>
              <a:rPr lang="nl-NL" dirty="0" smtClean="0"/>
              <a:t>Rust, snel en efficiënt handelen Bedek intieme delen steeds als je daar niet bij hoeft te zijn. </a:t>
            </a:r>
          </a:p>
          <a:p>
            <a:pPr marL="171450" indent="-171450">
              <a:buFontTx/>
              <a:buChar char="-"/>
            </a:pPr>
            <a:r>
              <a:rPr lang="nl-NL" dirty="0" smtClean="0"/>
              <a:t>Zorg dat er geen pottenkijkers zijn of kunnen binnen komen </a:t>
            </a:r>
            <a:r>
              <a:rPr lang="nl-NL" dirty="0" err="1" smtClean="0"/>
              <a:t>etc</a:t>
            </a:r>
            <a:endParaRPr lang="nl-NL" dirty="0" smtClean="0"/>
          </a:p>
          <a:p>
            <a:pPr marL="171450" indent="-171450">
              <a:buFontTx/>
              <a:buChar char="-"/>
            </a:pPr>
            <a:endParaRPr lang="nl-NL" dirty="0"/>
          </a:p>
          <a:p>
            <a:pPr marL="171450" indent="-171450">
              <a:buFontTx/>
              <a:buChar char="-"/>
            </a:pPr>
            <a:endParaRPr lang="nl-NL" dirty="0" smtClean="0"/>
          </a:p>
          <a:p>
            <a:r>
              <a:rPr lang="nl-NL" dirty="0" smtClean="0"/>
              <a:t>Niet doen:</a:t>
            </a:r>
          </a:p>
          <a:p>
            <a:pPr marL="171450" indent="-171450">
              <a:buFontTx/>
              <a:buChar char="-"/>
            </a:pPr>
            <a:r>
              <a:rPr lang="nl-NL" dirty="0" smtClean="0"/>
              <a:t>Doen alsof er niets aan de hand is en het dus niet bespreekbaar maken.</a:t>
            </a:r>
          </a:p>
          <a:p>
            <a:pPr marL="171450" indent="-171450">
              <a:buFontTx/>
              <a:buChar char="-"/>
            </a:pPr>
            <a:r>
              <a:rPr lang="nl-NL" dirty="0" smtClean="0"/>
              <a:t>De handeling niet meer uitvoeren.</a:t>
            </a:r>
          </a:p>
          <a:p>
            <a:pPr marL="171450" indent="-171450">
              <a:buFontTx/>
              <a:buChar char="-"/>
            </a:pPr>
            <a:r>
              <a:rPr lang="nl-NL" dirty="0" smtClean="0"/>
              <a:t>Met 2 of meer medewerkers naar de zorgvrager gaan tenzij </a:t>
            </a:r>
            <a:r>
              <a:rPr lang="nl-NL" dirty="0"/>
              <a:t>het echt niet anders kan </a:t>
            </a:r>
            <a:endParaRPr lang="nl-NL" dirty="0" smtClean="0"/>
          </a:p>
          <a:p>
            <a:pPr marL="171450" indent="-171450">
              <a:buFontTx/>
              <a:buChar char="-"/>
            </a:pPr>
            <a:r>
              <a:rPr lang="nl-NL" dirty="0"/>
              <a:t>B</a:t>
            </a:r>
            <a:r>
              <a:rPr lang="nl-NL" dirty="0" smtClean="0"/>
              <a:t>ij de handeling weglopen waardoor het allemaal </a:t>
            </a:r>
            <a:r>
              <a:rPr lang="nl-NL" dirty="0"/>
              <a:t>langer duurt (zorg dat je alles bij je hebt zodat de zorgvrager niet te lang bloot hoeft te </a:t>
            </a:r>
            <a:r>
              <a:rPr lang="nl-NL" dirty="0" smtClean="0"/>
              <a:t>zijn en laat collega’s even wachten als ze iets willen vragen) </a:t>
            </a:r>
            <a:endParaRPr lang="nl-NL" dirty="0"/>
          </a:p>
          <a:p>
            <a:pPr marL="171450" indent="-171450">
              <a:buFontTx/>
              <a:buChar char="-"/>
            </a:pPr>
            <a:endParaRPr lang="nl-NL" dirty="0" smtClean="0"/>
          </a:p>
          <a:p>
            <a:pPr marL="171450" indent="-171450">
              <a:buFontTx/>
              <a:buChar char="-"/>
            </a:pPr>
            <a:endParaRPr lang="nl-NL" dirty="0" smtClean="0"/>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4</a:t>
            </a:fld>
            <a:endParaRPr lang="nl-NL"/>
          </a:p>
        </p:txBody>
      </p:sp>
    </p:spTree>
    <p:extLst>
      <p:ext uri="{BB962C8B-B14F-4D97-AF65-F5344CB8AC3E}">
        <p14:creationId xmlns:p14="http://schemas.microsoft.com/office/powerpoint/2010/main" val="676291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5</a:t>
            </a:fld>
            <a:endParaRPr lang="nl-NL"/>
          </a:p>
        </p:txBody>
      </p:sp>
    </p:spTree>
    <p:extLst>
      <p:ext uri="{BB962C8B-B14F-4D97-AF65-F5344CB8AC3E}">
        <p14:creationId xmlns:p14="http://schemas.microsoft.com/office/powerpoint/2010/main" val="1998387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Klachten die baby’s/ kinderen kunnen hebben van tanden die doorkomen zijn: koortsig, huilerig, diarree, hangerig.</a:t>
            </a:r>
          </a:p>
          <a:p>
            <a:r>
              <a:rPr lang="nl-NL" dirty="0" smtClean="0"/>
              <a:t>Pijn wordt veroorzaakt door het tandvlees wat open moet scheuren voor een tand. Zodra die erdoor is, is de pijn weg. </a:t>
            </a:r>
            <a:endParaRPr lang="nl-NL" dirty="0" smtClean="0"/>
          </a:p>
          <a:p>
            <a:r>
              <a:rPr lang="nl-NL" dirty="0" smtClean="0"/>
              <a:t>Koude bijtring kan helpen tegen de pijn maar er zijn bij de apotheek ook druppels te koop die je erop kunt smeren. </a:t>
            </a:r>
          </a:p>
          <a:p>
            <a:endParaRPr lang="nl-NL" dirty="0"/>
          </a:p>
          <a:p>
            <a:endParaRPr lang="nl-NL" dirty="0" smtClean="0"/>
          </a:p>
          <a:p>
            <a:r>
              <a:rPr lang="nl-NL" dirty="0" smtClean="0"/>
              <a:t>Tandenborstels vanaf de babyleeftijd:</a:t>
            </a:r>
          </a:p>
          <a:p>
            <a:r>
              <a:rPr lang="nl-NL" dirty="0" smtClean="0"/>
              <a:t>1</a:t>
            </a:r>
            <a:r>
              <a:rPr lang="nl-NL" baseline="30000" dirty="0" smtClean="0"/>
              <a:t>e</a:t>
            </a:r>
            <a:r>
              <a:rPr lang="nl-NL" dirty="0" smtClean="0"/>
              <a:t> = heeft zachte rubbertje. Dat is een kauwborsteltje</a:t>
            </a:r>
          </a:p>
          <a:p>
            <a:r>
              <a:rPr lang="nl-NL" dirty="0" smtClean="0"/>
              <a:t>2</a:t>
            </a:r>
            <a:r>
              <a:rPr lang="nl-NL" baseline="30000" dirty="0" smtClean="0"/>
              <a:t>e</a:t>
            </a:r>
            <a:r>
              <a:rPr lang="nl-NL" dirty="0" smtClean="0"/>
              <a:t> = heeft een rubbertje aan de ene kant en korte zachte haartjes aan de andere kant. Kan ook een “poetsvinger” zijn. Die schuif je om je vinger en heeft zachte haren. </a:t>
            </a:r>
          </a:p>
          <a:p>
            <a:r>
              <a:rPr lang="nl-NL" dirty="0" smtClean="0"/>
              <a:t>3</a:t>
            </a:r>
            <a:r>
              <a:rPr lang="nl-NL" baseline="30000" dirty="0" smtClean="0"/>
              <a:t>e</a:t>
            </a:r>
            <a:r>
              <a:rPr lang="nl-NL" dirty="0" smtClean="0"/>
              <a:t> = een gewone borstel maar met zachte haren.</a:t>
            </a:r>
          </a:p>
          <a:p>
            <a:r>
              <a:rPr lang="nl-NL" dirty="0" smtClean="0"/>
              <a:t>In het begin hoeft er nog geen tandpasta te worden gebruikt. Wel speciale tandpasta </a:t>
            </a:r>
            <a:r>
              <a:rPr lang="nl-NL" dirty="0" err="1" smtClean="0"/>
              <a:t>ivm</a:t>
            </a:r>
            <a:r>
              <a:rPr lang="nl-NL" dirty="0" smtClean="0"/>
              <a:t> minder fluoride in de tandpasta.</a:t>
            </a:r>
            <a:endParaRPr lang="nl-NL" dirty="0"/>
          </a:p>
        </p:txBody>
      </p:sp>
      <p:sp>
        <p:nvSpPr>
          <p:cNvPr id="4" name="Tijdelijke aanduiding voor dianummer 3"/>
          <p:cNvSpPr>
            <a:spLocks noGrp="1"/>
          </p:cNvSpPr>
          <p:nvPr>
            <p:ph type="sldNum" sz="quarter" idx="10"/>
          </p:nvPr>
        </p:nvSpPr>
        <p:spPr/>
        <p:txBody>
          <a:bodyPr/>
          <a:lstStyle/>
          <a:p>
            <a:fld id="{027BF6A4-9AEF-43D6-A40E-3835F371F8D8}" type="slidenum">
              <a:rPr lang="nl-NL" smtClean="0"/>
              <a:t>6</a:t>
            </a:fld>
            <a:endParaRPr lang="nl-NL"/>
          </a:p>
        </p:txBody>
      </p:sp>
    </p:spTree>
    <p:extLst>
      <p:ext uri="{BB962C8B-B14F-4D97-AF65-F5344CB8AC3E}">
        <p14:creationId xmlns:p14="http://schemas.microsoft.com/office/powerpoint/2010/main" val="1994068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Iedereen poetst op z’n eigen manier. Veel of weinig tandpasta, warm of koud water etc. Houdt hier rekening mee en ga uit van de wensen van de zorgvrager. </a:t>
            </a:r>
            <a:endParaRPr lang="nl-NL" dirty="0"/>
          </a:p>
        </p:txBody>
      </p:sp>
      <p:sp>
        <p:nvSpPr>
          <p:cNvPr id="4" name="Tijdelijke aanduiding voor dianummer 3"/>
          <p:cNvSpPr>
            <a:spLocks noGrp="1"/>
          </p:cNvSpPr>
          <p:nvPr>
            <p:ph type="sldNum" sz="quarter" idx="10"/>
          </p:nvPr>
        </p:nvSpPr>
        <p:spPr/>
        <p:txBody>
          <a:bodyPr/>
          <a:lstStyle/>
          <a:p>
            <a:fld id="{027BF6A4-9AEF-43D6-A40E-3835F371F8D8}" type="slidenum">
              <a:rPr lang="nl-NL" smtClean="0"/>
              <a:t>7</a:t>
            </a:fld>
            <a:endParaRPr lang="nl-NL"/>
          </a:p>
        </p:txBody>
      </p:sp>
    </p:spTree>
    <p:extLst>
      <p:ext uri="{BB962C8B-B14F-4D97-AF65-F5344CB8AC3E}">
        <p14:creationId xmlns:p14="http://schemas.microsoft.com/office/powerpoint/2010/main" val="915615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 bovengebit heeft een soort gehemelte en het ondergebit lijkt op een hoefijzer. Doe de delen juist in de mond en niet verkeerd om  of onderste boven. </a:t>
            </a:r>
          </a:p>
          <a:p>
            <a:r>
              <a:rPr lang="nl-NL" dirty="0" smtClean="0"/>
              <a:t>Doe eerst het ondergebit in de mond en daarna pas het bovengebit. Het inbrengen van het bovengebit kan kokhalsneigingen veroorzaken. Als je die als eerste doet krijg je het ondergebit er soms niet meer in vanwege het kokhalzen. </a:t>
            </a:r>
            <a:endParaRPr lang="nl-NL" dirty="0"/>
          </a:p>
          <a:p>
            <a:endParaRPr lang="nl-NL" dirty="0" smtClean="0"/>
          </a:p>
          <a:p>
            <a:r>
              <a:rPr lang="nl-NL" dirty="0" smtClean="0"/>
              <a:t>Prothese kan gepoetst worden met water, tandpasta of in water met bruistablet worden gelegd. </a:t>
            </a:r>
          </a:p>
          <a:p>
            <a:endParaRPr lang="nl-NL" dirty="0"/>
          </a:p>
          <a:p>
            <a:r>
              <a:rPr lang="nl-NL" dirty="0" smtClean="0"/>
              <a:t>Beugels:</a:t>
            </a:r>
          </a:p>
          <a:p>
            <a:r>
              <a:rPr lang="nl-NL" dirty="0" smtClean="0"/>
              <a:t>Vraag of er studenten zijn die een beugel hebben (gehad) en welke ervaring zij hebben met het gebitsonderhoud. </a:t>
            </a:r>
          </a:p>
          <a:p>
            <a:r>
              <a:rPr lang="nl-NL" dirty="0" smtClean="0"/>
              <a:t>Bij vaste beugels moeten de tanden vaker worden gepoetst. Uitneembare beugels moeten ook worden gepoetst. </a:t>
            </a:r>
            <a:endParaRPr lang="nl-NL" dirty="0"/>
          </a:p>
        </p:txBody>
      </p:sp>
      <p:sp>
        <p:nvSpPr>
          <p:cNvPr id="4" name="Tijdelijke aanduiding voor dianummer 3"/>
          <p:cNvSpPr>
            <a:spLocks noGrp="1"/>
          </p:cNvSpPr>
          <p:nvPr>
            <p:ph type="sldNum" sz="quarter" idx="10"/>
          </p:nvPr>
        </p:nvSpPr>
        <p:spPr/>
        <p:txBody>
          <a:bodyPr/>
          <a:lstStyle/>
          <a:p>
            <a:fld id="{027BF6A4-9AEF-43D6-A40E-3835F371F8D8}" type="slidenum">
              <a:rPr lang="nl-NL" smtClean="0"/>
              <a:t>8</a:t>
            </a:fld>
            <a:endParaRPr lang="nl-NL"/>
          </a:p>
        </p:txBody>
      </p:sp>
    </p:spTree>
    <p:extLst>
      <p:ext uri="{BB962C8B-B14F-4D97-AF65-F5344CB8AC3E}">
        <p14:creationId xmlns:p14="http://schemas.microsoft.com/office/powerpoint/2010/main" val="1642255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973138"/>
            <a:ext cx="4114800" cy="3086100"/>
          </a:xfrm>
        </p:spPr>
      </p:sp>
      <p:sp>
        <p:nvSpPr>
          <p:cNvPr id="3" name="Tijdelijke aanduiding voor notities 2"/>
          <p:cNvSpPr>
            <a:spLocks noGrp="1"/>
          </p:cNvSpPr>
          <p:nvPr>
            <p:ph type="body" idx="1"/>
          </p:nvPr>
        </p:nvSpPr>
        <p:spPr/>
        <p:txBody>
          <a:bodyPr/>
          <a:lstStyle/>
          <a:p>
            <a:r>
              <a:rPr lang="nl-NL" dirty="0" smtClean="0"/>
              <a:t>De docent bepaald zelf of hij/ zij beide filmpjes laat zien of maar 1. </a:t>
            </a:r>
          </a:p>
          <a:p>
            <a:r>
              <a:rPr lang="nl-NL" dirty="0" smtClean="0"/>
              <a:t>De studenten hebben de vorige week de opdracht gekregen om deze week een tandenborstel en tandpasta mee te nemen. </a:t>
            </a:r>
          </a:p>
          <a:p>
            <a:r>
              <a:rPr lang="nl-NL" b="1" dirty="0" smtClean="0"/>
              <a:t>De docent zorgt voor een aantal bekertjes waar water in gedaan kan worden </a:t>
            </a:r>
            <a:r>
              <a:rPr lang="nl-NL" dirty="0" smtClean="0"/>
              <a:t>voor het bevochtigen van de borstel en voor het spoelen. Het water kan gewoon in de handdoek worden gespuugd.</a:t>
            </a:r>
          </a:p>
          <a:p>
            <a:r>
              <a:rPr lang="nl-NL" dirty="0" smtClean="0"/>
              <a:t>Let op of de student ook uitgaan van de “wensen” van de zorgvragen er vraagt hoe die het gewend is (veel of weinig pasta, warm of koud water </a:t>
            </a:r>
            <a:r>
              <a:rPr lang="nl-NL" dirty="0" err="1" smtClean="0"/>
              <a:t>etc</a:t>
            </a:r>
            <a:r>
              <a:rPr lang="nl-NL" dirty="0" smtClean="0"/>
              <a:t>) </a:t>
            </a:r>
            <a:endParaRPr lang="nl-NL" dirty="0"/>
          </a:p>
        </p:txBody>
      </p:sp>
      <p:sp>
        <p:nvSpPr>
          <p:cNvPr id="4" name="Tijdelijke aanduiding voor dianummer 3"/>
          <p:cNvSpPr>
            <a:spLocks noGrp="1"/>
          </p:cNvSpPr>
          <p:nvPr>
            <p:ph type="sldNum" sz="quarter" idx="10"/>
          </p:nvPr>
        </p:nvSpPr>
        <p:spPr/>
        <p:txBody>
          <a:bodyPr/>
          <a:lstStyle/>
          <a:p>
            <a:fld id="{51000A70-6E84-4CE6-9D5F-934CC368EC0D}" type="slidenum">
              <a:rPr lang="nl-NL" smtClean="0"/>
              <a:t>9</a:t>
            </a:fld>
            <a:endParaRPr lang="nl-NL"/>
          </a:p>
        </p:txBody>
      </p:sp>
    </p:spTree>
    <p:extLst>
      <p:ext uri="{BB962C8B-B14F-4D97-AF65-F5344CB8AC3E}">
        <p14:creationId xmlns:p14="http://schemas.microsoft.com/office/powerpoint/2010/main" val="149665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nd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p:txBody>
          <a:bodyPr/>
          <a:lstStyle/>
          <a:p>
            <a:fld id="{39EEECA9-A8E8-4563-8908-7F1D976E8A7C}" type="datetimeFigureOut">
              <a:rPr lang="nl-NL" smtClean="0"/>
              <a:pPr/>
              <a:t>1-3-2019</a:t>
            </a:fld>
            <a:endParaRPr lang="nl-NL"/>
          </a:p>
        </p:txBody>
      </p:sp>
      <p:sp>
        <p:nvSpPr>
          <p:cNvPr id="17" name="Tijdelijke aanduiding voor voettekst 16"/>
          <p:cNvSpPr>
            <a:spLocks noGrp="1"/>
          </p:cNvSpPr>
          <p:nvPr>
            <p:ph type="ftr" sz="quarter" idx="11"/>
          </p:nvPr>
        </p:nvSpPr>
        <p:spPr/>
        <p:txBody>
          <a:bodyPr/>
          <a:lstStyle/>
          <a:p>
            <a:endParaRPr lang="nl-NL"/>
          </a:p>
        </p:txBody>
      </p:sp>
      <p:sp>
        <p:nvSpPr>
          <p:cNvPr id="7" name="Rechte verbindingslijn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Tijdelijke aanduiding voor dianumm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711C34-F122-4DB0-9B32-31577B8210C7}" type="slidenum">
              <a:rPr lang="nl-NL" smtClean="0"/>
              <a:pPr/>
              <a:t>‹nr.›</a:t>
            </a:fld>
            <a:endParaRPr lang="nl-NL"/>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39EEECA9-A8E8-4563-8908-7F1D976E8A7C}" type="datetimeFigureOut">
              <a:rPr lang="nl-NL" smtClean="0"/>
              <a:pPr/>
              <a:t>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711C34-F122-4DB0-9B32-31577B8210C7}"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Ref idx="1001">
        <a:schemeClr val="bg2"/>
      </p:bgRef>
    </p:b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hte verbindingslijn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6915912" y="3009901"/>
            <a:ext cx="457200" cy="441325"/>
          </a:xfrm>
        </p:spPr>
        <p:txBody>
          <a:bodyPr/>
          <a:lstStyle/>
          <a:p>
            <a:fld id="{C9711C34-F122-4DB0-9B32-31577B8210C7}" type="slidenum">
              <a:rPr lang="nl-NL" smtClean="0"/>
              <a:pPr/>
              <a:t>‹nr.›</a:t>
            </a:fld>
            <a:endParaRPr lang="nl-NL"/>
          </a:p>
        </p:txBody>
      </p:sp>
      <p:sp>
        <p:nvSpPr>
          <p:cNvPr id="3" name="Tijdelijke aanduiding voor verticale tekst 2"/>
          <p:cNvSpPr>
            <a:spLocks noGrp="1"/>
          </p:cNvSpPr>
          <p:nvPr>
            <p:ph type="body" orient="vert" idx="1"/>
          </p:nvPr>
        </p:nvSpPr>
        <p:spPr>
          <a:xfrm>
            <a:off x="304800" y="304800"/>
            <a:ext cx="6553200" cy="5821366"/>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39EEECA9-A8E8-4563-8908-7F1D976E8A7C}" type="datetimeFigureOut">
              <a:rPr lang="nl-NL" smtClean="0"/>
              <a:pPr/>
              <a:t>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2" name="Verticale titel 1"/>
          <p:cNvSpPr>
            <a:spLocks noGrp="1"/>
          </p:cNvSpPr>
          <p:nvPr>
            <p:ph type="title" orient="vert"/>
          </p:nvPr>
        </p:nvSpPr>
        <p:spPr>
          <a:xfrm>
            <a:off x="7391400" y="304801"/>
            <a:ext cx="1447800" cy="5851525"/>
          </a:xfrm>
        </p:spPr>
        <p:txBody>
          <a:bodyPr vert="eaVert"/>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39EEECA9-A8E8-4563-8908-7F1D976E8A7C}" type="datetimeFigureOut">
              <a:rPr lang="nl-NL" smtClean="0"/>
              <a:pPr/>
              <a:t>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a:xfrm>
            <a:off x="4361688" y="1026372"/>
            <a:ext cx="457200" cy="441325"/>
          </a:xfrm>
        </p:spPr>
        <p:txBody>
          <a:bodyPr/>
          <a:lstStyle/>
          <a:p>
            <a:fld id="{C9711C34-F122-4DB0-9B32-31577B8210C7}" type="slidenum">
              <a:rPr lang="nl-NL" smtClean="0"/>
              <a:pPr/>
              <a:t>‹nr.›</a:t>
            </a:fld>
            <a:endParaRPr lang="nl-NL"/>
          </a:p>
        </p:txBody>
      </p:sp>
      <p:sp>
        <p:nvSpPr>
          <p:cNvPr id="8" name="Tijdelijke aanduiding voor inhoud 7"/>
          <p:cNvSpPr>
            <a:spLocks noGrp="1"/>
          </p:cNvSpPr>
          <p:nvPr>
            <p:ph sz="quarter" idx="1"/>
          </p:nvPr>
        </p:nvSpPr>
        <p:spPr>
          <a:xfrm>
            <a:off x="301752" y="1527048"/>
            <a:ext cx="850392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1"/>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3" name="Rechthoe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hoe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Tijdelijke aanduiding voor voettekst 4"/>
          <p:cNvSpPr>
            <a:spLocks noGrp="1"/>
          </p:cNvSpPr>
          <p:nvPr>
            <p:ph type="ftr" sz="quarter" idx="11"/>
          </p:nvPr>
        </p:nvSpPr>
        <p:spPr/>
        <p:txBody>
          <a:bodyPr/>
          <a:lstStyle/>
          <a:p>
            <a:endParaRPr lang="nl-NL"/>
          </a:p>
        </p:txBody>
      </p:sp>
      <p:sp>
        <p:nvSpPr>
          <p:cNvPr id="4" name="Tijdelijke aanduiding voor datum 3"/>
          <p:cNvSpPr>
            <a:spLocks noGrp="1"/>
          </p:cNvSpPr>
          <p:nvPr>
            <p:ph type="dt" sz="half" idx="10"/>
          </p:nvPr>
        </p:nvSpPr>
        <p:spPr/>
        <p:txBody>
          <a:bodyPr/>
          <a:lstStyle/>
          <a:p>
            <a:fld id="{39EEECA9-A8E8-4563-8908-7F1D976E8A7C}" type="datetimeFigureOut">
              <a:rPr lang="nl-NL" smtClean="0"/>
              <a:pPr/>
              <a:t>1-3-2019</a:t>
            </a:fld>
            <a:endParaRPr lang="nl-NL"/>
          </a:p>
        </p:txBody>
      </p:sp>
      <p:sp>
        <p:nvSpPr>
          <p:cNvPr id="8" name="Rechte verbindingslijn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711C34-F122-4DB0-9B32-31577B8210C7}" type="slidenum">
              <a:rPr lang="nl-NL" smtClean="0"/>
              <a:pPr/>
              <a:t>‹nr.›</a:t>
            </a:fld>
            <a:endParaRPr lang="nl-NL"/>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a:xfrm>
            <a:off x="5791200" y="6409944"/>
            <a:ext cx="3044952" cy="365760"/>
          </a:xfrm>
        </p:spPr>
        <p:txBody>
          <a:bodyPr/>
          <a:lstStyle/>
          <a:p>
            <a:fld id="{39EEECA9-A8E8-4563-8908-7F1D976E8A7C}" type="datetimeFigureOut">
              <a:rPr lang="nl-NL" smtClean="0"/>
              <a:pPr/>
              <a:t>1-3-2019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9711C34-F122-4DB0-9B32-31577B8210C7}" type="slidenum">
              <a:rPr lang="nl-NL" smtClean="0"/>
              <a:pPr/>
              <a:t>‹nr.›</a:t>
            </a:fld>
            <a:endParaRPr lang="nl-NL"/>
          </a:p>
        </p:txBody>
      </p:sp>
      <p:sp>
        <p:nvSpPr>
          <p:cNvPr id="8" name="Rechte verbindingslijn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Tijdelijke aanduiding voor inhoud 9"/>
          <p:cNvSpPr>
            <a:spLocks noGrp="1"/>
          </p:cNvSpPr>
          <p:nvPr>
            <p:ph sz="half" idx="1"/>
          </p:nvPr>
        </p:nvSpPr>
        <p:spPr>
          <a:xfrm>
            <a:off x="301752"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inhoud 11"/>
          <p:cNvSpPr>
            <a:spLocks noGrp="1"/>
          </p:cNvSpPr>
          <p:nvPr>
            <p:ph sz="half" idx="2"/>
          </p:nvPr>
        </p:nvSpPr>
        <p:spPr>
          <a:xfrm>
            <a:off x="4800600"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1">
        <a:schemeClr val="bg2"/>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hoe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hoe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hoe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hoe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39EEECA9-A8E8-4563-8908-7F1D976E8A7C}" type="datetimeFigureOut">
              <a:rPr lang="nl-NL" smtClean="0"/>
              <a:pPr/>
              <a:t>1-3-2019</a:t>
            </a:fld>
            <a:endParaRPr lang="nl-NL"/>
          </a:p>
        </p:txBody>
      </p:sp>
      <p:sp>
        <p:nvSpPr>
          <p:cNvPr id="8" name="Tijdelijke aanduiding voor voettekst 7"/>
          <p:cNvSpPr>
            <a:spLocks noGrp="1"/>
          </p:cNvSpPr>
          <p:nvPr>
            <p:ph type="ftr" sz="quarter" idx="11"/>
          </p:nvPr>
        </p:nvSpPr>
        <p:spPr>
          <a:xfrm>
            <a:off x="304800" y="6409944"/>
            <a:ext cx="3581400" cy="365760"/>
          </a:xfrm>
        </p:spPr>
        <p:txBody>
          <a:bodyPr/>
          <a:lstStyle/>
          <a:p>
            <a:endParaRPr lang="nl-NL"/>
          </a:p>
        </p:txBody>
      </p:sp>
      <p:sp>
        <p:nvSpPr>
          <p:cNvPr id="15" name="Rechte verbindingslijn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Tijdelijke aanduiding voor inhoud 23"/>
          <p:cNvSpPr>
            <a:spLocks noGrp="1"/>
          </p:cNvSpPr>
          <p:nvPr>
            <p:ph sz="quarter" idx="2"/>
          </p:nvPr>
        </p:nvSpPr>
        <p:spPr>
          <a:xfrm>
            <a:off x="301752" y="2471383"/>
            <a:ext cx="4041648" cy="3818404"/>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6" name="Tijdelijke aanduiding voor inhoud 25"/>
          <p:cNvSpPr>
            <a:spLocks noGrp="1"/>
          </p:cNvSpPr>
          <p:nvPr>
            <p:ph sz="quarter" idx="4"/>
          </p:nvPr>
        </p:nvSpPr>
        <p:spPr>
          <a:xfrm>
            <a:off x="4800600" y="2471383"/>
            <a:ext cx="4038600" cy="382219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Ova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jdelijke aanduiding voor dianummer 8"/>
          <p:cNvSpPr>
            <a:spLocks noGrp="1"/>
          </p:cNvSpPr>
          <p:nvPr>
            <p:ph type="sldNum" sz="quarter" idx="12"/>
          </p:nvPr>
        </p:nvSpPr>
        <p:spPr>
          <a:xfrm>
            <a:off x="4343400" y="1042416"/>
            <a:ext cx="457200" cy="441325"/>
          </a:xfrm>
        </p:spPr>
        <p:txBody>
          <a:bodyPr/>
          <a:lstStyle>
            <a:lvl1pPr algn="ctr">
              <a:defRPr/>
            </a:lvl1pPr>
          </a:lstStyle>
          <a:p>
            <a:fld id="{C9711C34-F122-4DB0-9B32-31577B8210C7}" type="slidenum">
              <a:rPr lang="nl-NL" smtClean="0"/>
              <a:pPr/>
              <a:t>‹nr.›</a:t>
            </a:fld>
            <a:endParaRPr lang="nl-NL"/>
          </a:p>
        </p:txBody>
      </p:sp>
      <p:sp>
        <p:nvSpPr>
          <p:cNvPr id="23" name="Titel 22"/>
          <p:cNvSpPr>
            <a:spLocks noGrp="1"/>
          </p:cNvSpPr>
          <p:nvPr>
            <p:ph type="title"/>
          </p:nvPr>
        </p:nvSpPr>
        <p:spPr/>
        <p:txBody>
          <a:bodyPr rtlCol="0" anchor="b" anchorCtr="0"/>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39EEECA9-A8E8-4563-8908-7F1D976E8A7C}" type="datetimeFigureOut">
              <a:rPr lang="nl-NL" smtClean="0"/>
              <a:pPr/>
              <a:t>1-3-2019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a:xfrm>
            <a:off x="4343400" y="1036020"/>
            <a:ext cx="457200" cy="441325"/>
          </a:xfrm>
        </p:spPr>
        <p:txBody>
          <a:bodyPr/>
          <a:lstStyle/>
          <a:p>
            <a:fld id="{C9711C34-F122-4DB0-9B32-31577B8210C7}"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hoe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hoe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Tijdelijke aanduiding voor datum 1"/>
          <p:cNvSpPr>
            <a:spLocks noGrp="1"/>
          </p:cNvSpPr>
          <p:nvPr>
            <p:ph type="dt" sz="half" idx="10"/>
          </p:nvPr>
        </p:nvSpPr>
        <p:spPr/>
        <p:txBody>
          <a:bodyPr/>
          <a:lstStyle/>
          <a:p>
            <a:fld id="{39EEECA9-A8E8-4563-8908-7F1D976E8A7C}" type="datetimeFigureOut">
              <a:rPr lang="nl-NL" smtClean="0"/>
              <a:pPr/>
              <a:t>1-3-2019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9711C34-F122-4DB0-9B32-31577B8210C7}"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9" name="Rechthoe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hoe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hoe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hte verbindingslijn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Tijdelijke aanduiding voor inhoud 19"/>
          <p:cNvSpPr>
            <a:spLocks noGrp="1"/>
          </p:cNvSpPr>
          <p:nvPr>
            <p:ph sz="quarter" idx="1"/>
          </p:nvPr>
        </p:nvSpPr>
        <p:spPr>
          <a:xfrm>
            <a:off x="3124200" y="685800"/>
            <a:ext cx="5638800" cy="5410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Ova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9711C34-F122-4DB0-9B32-31577B8210C7}" type="slidenum">
              <a:rPr lang="nl-NL" smtClean="0"/>
              <a:pPr/>
              <a:t>‹nr.›</a:t>
            </a:fld>
            <a:endParaRPr lang="nl-NL"/>
          </a:p>
        </p:txBody>
      </p:sp>
      <p:sp>
        <p:nvSpPr>
          <p:cNvPr id="21" name="Rechthoe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p:txBody>
          <a:bodyPr/>
          <a:lstStyle/>
          <a:p>
            <a:fld id="{39EEECA9-A8E8-4563-8908-7F1D976E8A7C}" type="datetimeFigureOut">
              <a:rPr lang="nl-NL" smtClean="0"/>
              <a:pPr/>
              <a:t>1-3-2019</a:t>
            </a:fld>
            <a:endParaRPr lang="nl-NL"/>
          </a:p>
        </p:txBody>
      </p:sp>
      <p:sp>
        <p:nvSpPr>
          <p:cNvPr id="6" name="Tijdelijke aanduiding voor voettekst 5"/>
          <p:cNvSpPr>
            <a:spLocks noGrp="1"/>
          </p:cNvSpPr>
          <p:nvPr>
            <p:ph type="ftr" sz="quarter" idx="11"/>
          </p:nvPr>
        </p:nvSpPr>
        <p:spPr>
          <a:xfrm>
            <a:off x="301752" y="6410848"/>
            <a:ext cx="3383280" cy="365760"/>
          </a:xfrm>
        </p:spPr>
        <p:txBody>
          <a:bodyPr/>
          <a:lstStyle/>
          <a:p>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1" name="Rechte verbindingslijn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hoe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hoe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p>
            <a:fld id="{C9711C34-F122-4DB0-9B32-31577B8210C7}" type="slidenum">
              <a:rPr lang="nl-NL" smtClean="0"/>
              <a:pPr/>
              <a:t>‹nr.›</a:t>
            </a:fld>
            <a:endParaRPr lang="nl-NL"/>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3000375" y="609600"/>
            <a:ext cx="5867400" cy="4267200"/>
          </a:xfrm>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22" name="Rechthoe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a:xfrm>
            <a:off x="5788152" y="6404984"/>
            <a:ext cx="3044952" cy="365760"/>
          </a:xfrm>
        </p:spPr>
        <p:txBody>
          <a:bodyPr/>
          <a:lstStyle/>
          <a:p>
            <a:fld id="{39EEECA9-A8E8-4563-8908-7F1D976E8A7C}" type="datetimeFigureOut">
              <a:rPr lang="nl-NL" smtClean="0"/>
              <a:pPr/>
              <a:t>1-3-2019</a:t>
            </a:fld>
            <a:endParaRPr lang="nl-NL"/>
          </a:p>
        </p:txBody>
      </p:sp>
      <p:sp>
        <p:nvSpPr>
          <p:cNvPr id="6" name="Tijdelijke aanduiding voor voettekst 5"/>
          <p:cNvSpPr>
            <a:spLocks noGrp="1"/>
          </p:cNvSpPr>
          <p:nvPr>
            <p:ph type="ftr" sz="quarter" idx="11"/>
          </p:nvPr>
        </p:nvSpPr>
        <p:spPr>
          <a:xfrm>
            <a:off x="301752" y="6410848"/>
            <a:ext cx="3584448" cy="365760"/>
          </a:xfrm>
        </p:spPr>
        <p:txBody>
          <a:bodyPr/>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Tijdelijke aanduiding voor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9EEECA9-A8E8-4563-8908-7F1D976E8A7C}" type="datetimeFigureOut">
              <a:rPr lang="nl-NL" smtClean="0"/>
              <a:pPr/>
              <a:t>1-3-2019</a:t>
            </a:fld>
            <a:endParaRPr lang="nl-NL"/>
          </a:p>
        </p:txBody>
      </p:sp>
      <p:sp>
        <p:nvSpPr>
          <p:cNvPr id="3" name="Tijdelijke aanduiding voor voettekst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nl-NL"/>
          </a:p>
        </p:txBody>
      </p:sp>
      <p:sp>
        <p:nvSpPr>
          <p:cNvPr id="8" name="Rechthoe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hte verbindingslijn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9711C34-F122-4DB0-9B32-31577B8210C7}" type="slidenum">
              <a:rPr lang="nl-NL" smtClean="0"/>
              <a:pPr/>
              <a:t>‹nr.›</a:t>
            </a:fld>
            <a:endParaRPr lang="nl-NL"/>
          </a:p>
        </p:txBody>
      </p:sp>
      <p:sp>
        <p:nvSpPr>
          <p:cNvPr id="22" name="Tijdelijke aanduiding voor titel 21"/>
          <p:cNvSpPr>
            <a:spLocks noGrp="1"/>
          </p:cNvSpPr>
          <p:nvPr>
            <p:ph type="title"/>
          </p:nvPr>
        </p:nvSpPr>
        <p:spPr>
          <a:xfrm>
            <a:off x="301752" y="228600"/>
            <a:ext cx="8534400" cy="758952"/>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lU-ERNTUIl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5_xZ79pH7i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rMz9gHZKRgI"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youtu.be/IReB3gqvdf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lstStyle/>
          <a:p>
            <a:r>
              <a:rPr lang="nl-NL" dirty="0" smtClean="0"/>
              <a:t>Les 3 </a:t>
            </a:r>
            <a:endParaRPr lang="nl-NL" dirty="0"/>
          </a:p>
        </p:txBody>
      </p:sp>
      <p:sp>
        <p:nvSpPr>
          <p:cNvPr id="2" name="Titel 1"/>
          <p:cNvSpPr>
            <a:spLocks noGrp="1"/>
          </p:cNvSpPr>
          <p:nvPr>
            <p:ph type="ctrTitle"/>
          </p:nvPr>
        </p:nvSpPr>
        <p:spPr/>
        <p:txBody>
          <a:bodyPr/>
          <a:lstStyle/>
          <a:p>
            <a:r>
              <a:rPr lang="nl-NL" dirty="0" smtClean="0"/>
              <a:t>ADL</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3920480"/>
          </a:xfrm>
        </p:spPr>
        <p:txBody>
          <a:bodyPr>
            <a:normAutofit/>
          </a:bodyPr>
          <a:lstStyle/>
          <a:p>
            <a:r>
              <a:rPr lang="nl-NL" dirty="0" smtClean="0"/>
              <a:t>Gebruik de resterende tijd om aan de eindopdracht te werken</a:t>
            </a:r>
            <a:endParaRPr lang="nl-NL" dirty="0"/>
          </a:p>
        </p:txBody>
      </p:sp>
      <p:sp>
        <p:nvSpPr>
          <p:cNvPr id="3" name="Tijdelijke aanduiding voor inhoud 2"/>
          <p:cNvSpPr>
            <a:spLocks noGrp="1"/>
          </p:cNvSpPr>
          <p:nvPr>
            <p:ph sz="quarter" idx="1"/>
          </p:nvPr>
        </p:nvSpPr>
        <p:spPr/>
        <p:txBody>
          <a:bodyPr/>
          <a:lstStyle/>
          <a:p>
            <a:endParaRPr lang="nl-NL" dirty="0"/>
          </a:p>
        </p:txBody>
      </p:sp>
    </p:spTree>
    <p:extLst>
      <p:ext uri="{BB962C8B-B14F-4D97-AF65-F5344CB8AC3E}">
        <p14:creationId xmlns:p14="http://schemas.microsoft.com/office/powerpoint/2010/main" val="3980671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Vorige week </a:t>
            </a:r>
            <a:endParaRPr lang="nl-NL" dirty="0"/>
          </a:p>
        </p:txBody>
      </p:sp>
      <p:sp>
        <p:nvSpPr>
          <p:cNvPr id="3" name="Tijdelijke aanduiding voor inhoud 2"/>
          <p:cNvSpPr>
            <a:spLocks noGrp="1"/>
          </p:cNvSpPr>
          <p:nvPr>
            <p:ph sz="quarter" idx="1"/>
          </p:nvPr>
        </p:nvSpPr>
        <p:spPr/>
        <p:txBody>
          <a:bodyPr/>
          <a:lstStyle/>
          <a:p>
            <a:r>
              <a:rPr lang="nl-NL" dirty="0" smtClean="0"/>
              <a:t>Hoe maak je een kind zindelijk? </a:t>
            </a:r>
          </a:p>
          <a:p>
            <a:r>
              <a:rPr lang="nl-NL" dirty="0" smtClean="0"/>
              <a:t>Wat voor soorten incontinentie materiaal is er?</a:t>
            </a:r>
          </a:p>
          <a:p>
            <a:endParaRPr lang="nl-NL" dirty="0"/>
          </a:p>
          <a:p>
            <a:r>
              <a:rPr lang="nl-NL" dirty="0" smtClean="0">
                <a:hlinkClick r:id="rId3"/>
              </a:rPr>
              <a:t>Filmpje over soorten incontinentie materiaal en hoe die te gebruiken</a:t>
            </a:r>
            <a:endParaRPr lang="nl-NL" dirty="0"/>
          </a:p>
          <a:p>
            <a:pPr marL="0" indent="0">
              <a:buNone/>
            </a:pPr>
            <a:endParaRPr lang="nl-NL"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Schaamte en privacy </a:t>
            </a:r>
            <a:endParaRPr lang="nl-NL" dirty="0"/>
          </a:p>
        </p:txBody>
      </p:sp>
      <p:sp>
        <p:nvSpPr>
          <p:cNvPr id="3" name="Tijdelijke aanduiding voor inhoud 2"/>
          <p:cNvSpPr>
            <a:spLocks noGrp="1"/>
          </p:cNvSpPr>
          <p:nvPr>
            <p:ph sz="quarter" idx="1"/>
          </p:nvPr>
        </p:nvSpPr>
        <p:spPr>
          <a:xfrm>
            <a:off x="301752" y="1527048"/>
            <a:ext cx="8503920" cy="749824"/>
          </a:xfrm>
        </p:spPr>
        <p:txBody>
          <a:bodyPr>
            <a:normAutofit fontScale="85000" lnSpcReduction="20000"/>
          </a:bodyPr>
          <a:lstStyle/>
          <a:p>
            <a:r>
              <a:rPr lang="nl-NL" dirty="0" smtClean="0"/>
              <a:t>Waarom schaamte? </a:t>
            </a:r>
          </a:p>
          <a:p>
            <a:pPr>
              <a:buNone/>
            </a:pPr>
            <a:r>
              <a:rPr lang="nl-NL" dirty="0" smtClean="0"/>
              <a:t>	</a:t>
            </a:r>
            <a:endParaRPr lang="nl-NL" dirty="0"/>
          </a:p>
        </p:txBody>
      </p:sp>
      <p:sp>
        <p:nvSpPr>
          <p:cNvPr id="4" name="Tekstvak 3"/>
          <p:cNvSpPr txBox="1"/>
          <p:nvPr/>
        </p:nvSpPr>
        <p:spPr>
          <a:xfrm>
            <a:off x="467544" y="2204864"/>
            <a:ext cx="8676456" cy="3785652"/>
          </a:xfrm>
          <a:prstGeom prst="rect">
            <a:avLst/>
          </a:prstGeom>
          <a:noFill/>
        </p:spPr>
        <p:txBody>
          <a:bodyPr wrap="square" rtlCol="0">
            <a:spAutoFit/>
          </a:bodyPr>
          <a:lstStyle/>
          <a:p>
            <a:pPr>
              <a:buFontTx/>
              <a:buChar char="-"/>
            </a:pPr>
            <a:r>
              <a:rPr lang="nl-NL" sz="2400" dirty="0" smtClean="0"/>
              <a:t> Cliënten </a:t>
            </a:r>
            <a:r>
              <a:rPr lang="nl-NL" sz="2400" dirty="0" smtClean="0"/>
              <a:t>kunnen het onprettig vinden dat anderen ze naakt zien </a:t>
            </a:r>
            <a:endParaRPr lang="nl-NL" sz="2400" dirty="0" smtClean="0"/>
          </a:p>
          <a:p>
            <a:pPr>
              <a:buFontTx/>
              <a:buChar char="-"/>
            </a:pPr>
            <a:r>
              <a:rPr lang="nl-NL" sz="2400" dirty="0" smtClean="0"/>
              <a:t>Vermijden </a:t>
            </a:r>
            <a:r>
              <a:rPr lang="nl-NL" sz="2400" dirty="0" smtClean="0"/>
              <a:t>van hulp, omdat ze het zelf nog willen kunnen </a:t>
            </a:r>
          </a:p>
          <a:p>
            <a:pPr>
              <a:buFontTx/>
              <a:buChar char="-"/>
            </a:pPr>
            <a:r>
              <a:rPr lang="nl-NL" sz="2400" dirty="0" smtClean="0"/>
              <a:t> Cliënten kunnen ook schaamte bij jou voelen </a:t>
            </a:r>
            <a:endParaRPr lang="nl-NL" sz="2400" dirty="0" smtClean="0"/>
          </a:p>
          <a:p>
            <a:pPr>
              <a:buFontTx/>
              <a:buChar char="-"/>
            </a:pPr>
            <a:endParaRPr lang="nl-NL" sz="2400" dirty="0"/>
          </a:p>
          <a:p>
            <a:pPr>
              <a:buFontTx/>
              <a:buChar char="-"/>
            </a:pPr>
            <a:endParaRPr lang="nl-NL" sz="2400" dirty="0" smtClean="0"/>
          </a:p>
          <a:p>
            <a:pPr>
              <a:buFontTx/>
              <a:buChar char="-"/>
            </a:pPr>
            <a:endParaRPr lang="nl-NL" sz="2400" dirty="0"/>
          </a:p>
          <a:p>
            <a:pPr>
              <a:buFontTx/>
              <a:buChar char="-"/>
            </a:pPr>
            <a:r>
              <a:rPr lang="nl-NL" sz="2400" dirty="0"/>
              <a:t>Wat was of zou je eerste reactie zijn bij een verzorgende handeling van een cliënt?</a:t>
            </a:r>
          </a:p>
          <a:p>
            <a:pPr>
              <a:buFontTx/>
              <a:buChar char="-"/>
            </a:pPr>
            <a:endParaRPr lang="nl-NL"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schaamte en privacy </a:t>
            </a:r>
            <a:endParaRPr lang="nl-NL" dirty="0"/>
          </a:p>
        </p:txBody>
      </p:sp>
      <p:sp>
        <p:nvSpPr>
          <p:cNvPr id="3" name="Tijdelijke aanduiding voor inhoud 2"/>
          <p:cNvSpPr>
            <a:spLocks noGrp="1"/>
          </p:cNvSpPr>
          <p:nvPr>
            <p:ph sz="quarter" idx="1"/>
          </p:nvPr>
        </p:nvSpPr>
        <p:spPr/>
        <p:txBody>
          <a:bodyPr/>
          <a:lstStyle/>
          <a:p>
            <a:r>
              <a:rPr lang="nl-NL" dirty="0" smtClean="0"/>
              <a:t>Wat moet je juist wel en niet doen? </a:t>
            </a:r>
          </a:p>
          <a:p>
            <a:r>
              <a:rPr lang="nl-NL" dirty="0" smtClean="0"/>
              <a:t>Overleg in tweetallen </a:t>
            </a:r>
          </a:p>
          <a:p>
            <a:r>
              <a:rPr lang="nl-NL" dirty="0" smtClean="0"/>
              <a:t>Schrijf minimaal 5 punten op die je juist wel moet doen </a:t>
            </a:r>
          </a:p>
          <a:p>
            <a:r>
              <a:rPr lang="nl-NL" dirty="0" smtClean="0"/>
              <a:t>Schrijf minimaal 5 punten op die je niet moet doen </a:t>
            </a:r>
          </a:p>
          <a:p>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over h</a:t>
            </a:r>
            <a:r>
              <a:rPr lang="nl-NL" dirty="0" smtClean="0"/>
              <a:t>oe om te gaan met schaamte </a:t>
            </a:r>
            <a:endParaRPr lang="nl-NL" dirty="0"/>
          </a:p>
        </p:txBody>
      </p:sp>
      <p:sp>
        <p:nvSpPr>
          <p:cNvPr id="3" name="Tijdelijke aanduiding voor inhoud 2"/>
          <p:cNvSpPr>
            <a:spLocks noGrp="1"/>
          </p:cNvSpPr>
          <p:nvPr>
            <p:ph sz="quarter" idx="1"/>
          </p:nvPr>
        </p:nvSpPr>
        <p:spPr/>
        <p:txBody>
          <a:bodyPr>
            <a:normAutofit fontScale="92500" lnSpcReduction="10000"/>
          </a:bodyPr>
          <a:lstStyle/>
          <a:p>
            <a:r>
              <a:rPr lang="nl-NL" dirty="0" smtClean="0"/>
              <a:t>Voor jou:</a:t>
            </a:r>
          </a:p>
          <a:p>
            <a:pPr marL="0" indent="0">
              <a:buNone/>
            </a:pPr>
            <a:r>
              <a:rPr lang="nl-NL" dirty="0" smtClean="0"/>
              <a:t>- Praat </a:t>
            </a:r>
            <a:r>
              <a:rPr lang="nl-NL" dirty="0" smtClean="0"/>
              <a:t>erover </a:t>
            </a:r>
          </a:p>
          <a:p>
            <a:pPr marL="0" indent="0">
              <a:buNone/>
            </a:pPr>
            <a:r>
              <a:rPr lang="nl-NL" dirty="0" smtClean="0"/>
              <a:t>- Vraag </a:t>
            </a:r>
            <a:r>
              <a:rPr lang="nl-NL" dirty="0" smtClean="0"/>
              <a:t>je af waarom je je schaamt </a:t>
            </a:r>
          </a:p>
          <a:p>
            <a:pPr marL="0" indent="0">
              <a:buNone/>
            </a:pPr>
            <a:r>
              <a:rPr lang="nl-NL" dirty="0" smtClean="0"/>
              <a:t>- Vraag </a:t>
            </a:r>
            <a:r>
              <a:rPr lang="nl-NL" dirty="0" smtClean="0"/>
              <a:t>je af hoe je door schaamte belemmerd wordt in je werk </a:t>
            </a:r>
          </a:p>
          <a:p>
            <a:r>
              <a:rPr lang="nl-NL" dirty="0" smtClean="0"/>
              <a:t>Voor </a:t>
            </a:r>
            <a:r>
              <a:rPr lang="nl-NL" dirty="0" smtClean="0"/>
              <a:t>de zorgvrager:</a:t>
            </a:r>
            <a:endParaRPr lang="nl-NL" dirty="0" smtClean="0"/>
          </a:p>
          <a:p>
            <a:pPr marL="0" indent="0">
              <a:buNone/>
            </a:pPr>
            <a:r>
              <a:rPr lang="nl-NL" dirty="0" smtClean="0"/>
              <a:t>- Toon </a:t>
            </a:r>
            <a:r>
              <a:rPr lang="nl-NL" dirty="0" smtClean="0"/>
              <a:t>begrip </a:t>
            </a:r>
          </a:p>
          <a:p>
            <a:pPr marL="0" indent="0">
              <a:buNone/>
            </a:pPr>
            <a:r>
              <a:rPr lang="nl-NL" dirty="0" smtClean="0"/>
              <a:t>- Vertel </a:t>
            </a:r>
            <a:r>
              <a:rPr lang="nl-NL" dirty="0" smtClean="0"/>
              <a:t>waarom het nodig is dat je je cliënt gaat uitkleden en douchen </a:t>
            </a:r>
          </a:p>
          <a:p>
            <a:pPr marL="0" indent="0">
              <a:buNone/>
            </a:pPr>
            <a:r>
              <a:rPr lang="nl-NL" dirty="0" smtClean="0"/>
              <a:t>- Leg </a:t>
            </a:r>
            <a:r>
              <a:rPr lang="nl-NL" dirty="0" smtClean="0"/>
              <a:t>uit waarom je de cliënt wilt wassen </a:t>
            </a:r>
          </a:p>
          <a:p>
            <a:pPr marL="0" indent="0">
              <a:buNone/>
            </a:pPr>
            <a:r>
              <a:rPr lang="nl-NL" dirty="0" smtClean="0"/>
              <a:t>- Blijf </a:t>
            </a:r>
            <a:r>
              <a:rPr lang="nl-NL" dirty="0" smtClean="0"/>
              <a:t>vriendelijk en respectvol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Tanden en uiterlijke verzorging </a:t>
            </a:r>
            <a:endParaRPr lang="nl-NL" dirty="0"/>
          </a:p>
        </p:txBody>
      </p:sp>
      <p:sp>
        <p:nvSpPr>
          <p:cNvPr id="3" name="Tijdelijke aanduiding voor inhoud 2"/>
          <p:cNvSpPr>
            <a:spLocks noGrp="1"/>
          </p:cNvSpPr>
          <p:nvPr>
            <p:ph sz="quarter" idx="1"/>
          </p:nvPr>
        </p:nvSpPr>
        <p:spPr>
          <a:xfrm>
            <a:off x="301752" y="1527048"/>
            <a:ext cx="8503920" cy="4926288"/>
          </a:xfrm>
        </p:spPr>
        <p:txBody>
          <a:bodyPr>
            <a:normAutofit lnSpcReduction="10000"/>
          </a:bodyPr>
          <a:lstStyle/>
          <a:p>
            <a:r>
              <a:rPr lang="nl-NL" dirty="0" smtClean="0"/>
              <a:t>Kinderen krijgen vanaf een half jaar tanden dit is het melkgebit </a:t>
            </a:r>
          </a:p>
          <a:p>
            <a:r>
              <a:rPr lang="nl-NL" dirty="0" smtClean="0"/>
              <a:t>Vanaf het zesde jaar beginnen kinderen met wisselen dit is het wisselgebit </a:t>
            </a:r>
          </a:p>
          <a:p>
            <a:endParaRPr lang="nl-NL" dirty="0" smtClean="0"/>
          </a:p>
          <a:p>
            <a:r>
              <a:rPr lang="nl-NL" dirty="0" smtClean="0"/>
              <a:t>Kinderen kunnen veel of juist helemaal geen last hebben van het wisselen </a:t>
            </a:r>
            <a:endParaRPr lang="nl-NL" dirty="0" smtClean="0"/>
          </a:p>
          <a:p>
            <a:endParaRPr lang="nl-NL" dirty="0"/>
          </a:p>
          <a:p>
            <a:r>
              <a:rPr lang="nl-NL" dirty="0" smtClean="0"/>
              <a:t>Tandenpoetsen bij baby’s/ kinderen</a:t>
            </a:r>
          </a:p>
          <a:p>
            <a:pPr marL="0" indent="0">
              <a:buNone/>
            </a:pPr>
            <a:endParaRPr lang="nl-NL" dirty="0" smtClean="0"/>
          </a:p>
          <a:p>
            <a:pPr marL="0" indent="0">
              <a:buNone/>
            </a:pPr>
            <a:r>
              <a:rPr lang="nl-NL" dirty="0" smtClean="0">
                <a:hlinkClick r:id="rId3"/>
              </a:rPr>
              <a:t>Filmpje: Tandenpoetsen bij een kind</a:t>
            </a:r>
            <a:endParaRPr lang="nl-NL" dirty="0" smtClean="0"/>
          </a:p>
        </p:txBody>
      </p:sp>
    </p:spTree>
    <p:extLst>
      <p:ext uri="{BB962C8B-B14F-4D97-AF65-F5344CB8AC3E}">
        <p14:creationId xmlns:p14="http://schemas.microsoft.com/office/powerpoint/2010/main" val="3231007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Volwassen gebit </a:t>
            </a:r>
            <a:endParaRPr lang="nl-NL" dirty="0"/>
          </a:p>
        </p:txBody>
      </p:sp>
      <p:sp>
        <p:nvSpPr>
          <p:cNvPr id="3" name="Tijdelijke aanduiding voor inhoud 2"/>
          <p:cNvSpPr>
            <a:spLocks noGrp="1"/>
          </p:cNvSpPr>
          <p:nvPr>
            <p:ph sz="quarter" idx="1"/>
          </p:nvPr>
        </p:nvSpPr>
        <p:spPr/>
        <p:txBody>
          <a:bodyPr/>
          <a:lstStyle/>
          <a:p>
            <a:r>
              <a:rPr lang="nl-NL" dirty="0" smtClean="0"/>
              <a:t>Een volwassen gebit bestaat uit 32 tanden en kiezen </a:t>
            </a:r>
          </a:p>
          <a:p>
            <a:endParaRPr lang="nl-NL" dirty="0" smtClean="0"/>
          </a:p>
          <a:p>
            <a:r>
              <a:rPr lang="nl-NL" dirty="0" err="1" smtClean="0"/>
              <a:t>Hoevaak</a:t>
            </a:r>
            <a:r>
              <a:rPr lang="nl-NL" dirty="0" smtClean="0"/>
              <a:t> per dag poetsen jullie?</a:t>
            </a:r>
          </a:p>
          <a:p>
            <a:r>
              <a:rPr lang="nl-NL" dirty="0" smtClean="0"/>
              <a:t>Hoe vaak ga je naar de tandarts? </a:t>
            </a:r>
          </a:p>
          <a:p>
            <a:r>
              <a:rPr lang="nl-NL" dirty="0" smtClean="0"/>
              <a:t>Met wat voor tandenborstel poets je? </a:t>
            </a:r>
          </a:p>
          <a:p>
            <a:endParaRPr lang="nl-NL" dirty="0"/>
          </a:p>
          <a:p>
            <a:pPr marL="0" indent="0">
              <a:buNone/>
            </a:pPr>
            <a:endParaRPr lang="nl-NL" dirty="0"/>
          </a:p>
        </p:txBody>
      </p:sp>
    </p:spTree>
    <p:extLst>
      <p:ext uri="{BB962C8B-B14F-4D97-AF65-F5344CB8AC3E}">
        <p14:creationId xmlns:p14="http://schemas.microsoft.com/office/powerpoint/2010/main" val="2434303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gebit </a:t>
            </a:r>
            <a:endParaRPr lang="nl-NL" dirty="0"/>
          </a:p>
        </p:txBody>
      </p:sp>
      <p:sp>
        <p:nvSpPr>
          <p:cNvPr id="3" name="Tijdelijke aanduiding voor inhoud 2"/>
          <p:cNvSpPr>
            <a:spLocks noGrp="1"/>
          </p:cNvSpPr>
          <p:nvPr>
            <p:ph sz="quarter" idx="1"/>
          </p:nvPr>
        </p:nvSpPr>
        <p:spPr/>
        <p:txBody>
          <a:bodyPr/>
          <a:lstStyle/>
          <a:p>
            <a:r>
              <a:rPr lang="nl-NL" dirty="0" smtClean="0"/>
              <a:t>Protheses </a:t>
            </a:r>
            <a:r>
              <a:rPr lang="nl-NL" dirty="0" smtClean="0"/>
              <a:t>(</a:t>
            </a:r>
            <a:r>
              <a:rPr lang="nl-NL" dirty="0" smtClean="0"/>
              <a:t>k</a:t>
            </a:r>
            <a:r>
              <a:rPr lang="nl-NL" dirty="0" smtClean="0"/>
              <a:t>unstgebit)</a:t>
            </a:r>
            <a:endParaRPr lang="nl-NL" dirty="0" smtClean="0"/>
          </a:p>
          <a:p>
            <a:r>
              <a:rPr lang="nl-NL" dirty="0" smtClean="0"/>
              <a:t>Beugels </a:t>
            </a:r>
          </a:p>
          <a:p>
            <a:endParaRPr lang="nl-NL" dirty="0" smtClean="0"/>
          </a:p>
          <a:p>
            <a:r>
              <a:rPr lang="nl-NL" dirty="0" smtClean="0"/>
              <a:t>Waar moet je dan op letten? </a:t>
            </a:r>
            <a:endParaRPr lang="nl-NL" dirty="0"/>
          </a:p>
        </p:txBody>
      </p:sp>
    </p:spTree>
    <p:extLst>
      <p:ext uri="{BB962C8B-B14F-4D97-AF65-F5344CB8AC3E}">
        <p14:creationId xmlns:p14="http://schemas.microsoft.com/office/powerpoint/2010/main" val="3177513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Filmpje </a:t>
            </a:r>
            <a:endParaRPr lang="nl-NL" dirty="0"/>
          </a:p>
        </p:txBody>
      </p:sp>
      <p:sp>
        <p:nvSpPr>
          <p:cNvPr id="3" name="Tijdelijke aanduiding voor inhoud 2"/>
          <p:cNvSpPr>
            <a:spLocks noGrp="1"/>
          </p:cNvSpPr>
          <p:nvPr>
            <p:ph sz="quarter" idx="1"/>
          </p:nvPr>
        </p:nvSpPr>
        <p:spPr/>
        <p:txBody>
          <a:bodyPr/>
          <a:lstStyle/>
          <a:p>
            <a:r>
              <a:rPr lang="nl-NL" dirty="0" smtClean="0">
                <a:hlinkClick r:id="rId3"/>
              </a:rPr>
              <a:t>Filmpje: Poetsen van een prothese</a:t>
            </a:r>
            <a:endParaRPr lang="nl-NL" dirty="0" smtClean="0"/>
          </a:p>
          <a:p>
            <a:endParaRPr lang="nl-NL" dirty="0"/>
          </a:p>
          <a:p>
            <a:r>
              <a:rPr lang="nl-NL" dirty="0" smtClean="0">
                <a:hlinkClick r:id="rId4"/>
              </a:rPr>
              <a:t>Filmpje: Tanden poetsen van een volwassene</a:t>
            </a:r>
            <a:endParaRPr lang="nl-NL" dirty="0" smtClean="0"/>
          </a:p>
          <a:p>
            <a:endParaRPr lang="nl-NL" dirty="0"/>
          </a:p>
          <a:p>
            <a:r>
              <a:rPr lang="nl-NL" dirty="0" smtClean="0"/>
              <a:t>Opdracht: Ga bij elkaar de tanden poetsen. </a:t>
            </a:r>
            <a:endParaRPr lang="nl-NL" dirty="0" smtClean="0"/>
          </a:p>
          <a:p>
            <a:endParaRPr lang="nl-NL" dirty="0" smtClean="0"/>
          </a:p>
        </p:txBody>
      </p:sp>
    </p:spTree>
    <p:extLst>
      <p:ext uri="{BB962C8B-B14F-4D97-AF65-F5344CB8AC3E}">
        <p14:creationId xmlns:p14="http://schemas.microsoft.com/office/powerpoint/2010/main" val="42591814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el">
  <a:themeElements>
    <a:clrScheme name="Civie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e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e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185</TotalTime>
  <Words>1203</Words>
  <Application>Microsoft Office PowerPoint</Application>
  <PresentationFormat>Diavoorstelling (4:3)</PresentationFormat>
  <Paragraphs>137</Paragraphs>
  <Slides>10</Slides>
  <Notes>10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Calibri</vt:lpstr>
      <vt:lpstr>Georgia</vt:lpstr>
      <vt:lpstr>Wingdings</vt:lpstr>
      <vt:lpstr>Wingdings 2</vt:lpstr>
      <vt:lpstr>Civiel</vt:lpstr>
      <vt:lpstr>ADL</vt:lpstr>
      <vt:lpstr>Vorige week </vt:lpstr>
      <vt:lpstr>Schaamte en privacy </vt:lpstr>
      <vt:lpstr>Opdracht schaamte en privacy </vt:lpstr>
      <vt:lpstr>Tips over hoe om te gaan met schaamte </vt:lpstr>
      <vt:lpstr>Tanden en uiterlijke verzorging </vt:lpstr>
      <vt:lpstr>Volwassen gebit </vt:lpstr>
      <vt:lpstr>Het gebit </vt:lpstr>
      <vt:lpstr>Filmpje </vt:lpstr>
      <vt:lpstr>Gebruik de resterende tijd om aan de eindopdracht te werken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ADL</dc:title>
  <dc:creator>Marcella</dc:creator>
  <cp:lastModifiedBy>Ilse Mellema - Peper</cp:lastModifiedBy>
  <cp:revision>22</cp:revision>
  <dcterms:created xsi:type="dcterms:W3CDTF">2017-03-01T11:20:48Z</dcterms:created>
  <dcterms:modified xsi:type="dcterms:W3CDTF">2019-03-01T12:40:20Z</dcterms:modified>
</cp:coreProperties>
</file>